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78" r:id="rId5"/>
    <p:sldId id="279" r:id="rId6"/>
    <p:sldId id="260" r:id="rId7"/>
    <p:sldId id="261" r:id="rId8"/>
    <p:sldId id="262" r:id="rId9"/>
    <p:sldId id="263" r:id="rId10"/>
    <p:sldId id="273" r:id="rId11"/>
    <p:sldId id="267" r:id="rId12"/>
    <p:sldId id="264" r:id="rId13"/>
    <p:sldId id="265" r:id="rId14"/>
    <p:sldId id="266" r:id="rId15"/>
    <p:sldId id="268" r:id="rId16"/>
    <p:sldId id="269" r:id="rId17"/>
    <p:sldId id="270" r:id="rId18"/>
    <p:sldId id="274" r:id="rId19"/>
    <p:sldId id="275" r:id="rId20"/>
    <p:sldId id="271" r:id="rId21"/>
    <p:sldId id="272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24451F-1862-4EFD-A65F-886B6249192B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F9E2CA7-EDC7-4A99-B789-FACD6DF6495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9402" y="4005064"/>
            <a:ext cx="6480048" cy="2301240"/>
          </a:xfrm>
        </p:spPr>
        <p:txBody>
          <a:bodyPr/>
          <a:lstStyle/>
          <a:p>
            <a:r>
              <a:rPr lang="ru-RU" dirty="0" smtClean="0"/>
              <a:t>Технология сахарного производства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52"/>
            <a:ext cx="4956175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147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2060848"/>
            <a:ext cx="385685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Относительная влажность воздуха при хранении сахара-песка не должна превышать 70%, а рафинада – 80%. При оптимальных условиях хранения сахар-песок в отапливаемых складах может храниться до 8 лет, а в не отапливаемых – 1,5–4 года. Сахар-рафинад – соответственно до 8 и 5 лет.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572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514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Сахарная промышленность выпускает следующие виды сахара</a:t>
            </a:r>
            <a:r>
              <a:rPr lang="ru-RU" sz="3200" dirty="0" smtClean="0"/>
              <a:t>: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сахар-песок — сыпучий пищевой продукт белого цвета (без комков), имеющий сладкий вкус без посторонних привкусов и запахов (с содержанием влаги не более 0,14 %, сахарозы не менее 99,75 %, </a:t>
            </a:r>
            <a:r>
              <a:rPr lang="ru-RU" dirty="0" err="1"/>
              <a:t>металлопримесей</a:t>
            </a:r>
            <a:r>
              <a:rPr lang="ru-RU" dirty="0"/>
              <a:t> не более 3 мг на 1 кг сахара, с размерами на более 0,3 мм);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сахар жидкий — жидкий пищевой продукт светло-желтого цвета, сладкий на вкус, без посторонних привкусов и запахов (с содержанием сахарозы не менее 99,80 % для высшей категории и не менее 99,5 % для первой категории, с содержанием сухих веществ не менее 64 %);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сахар-рафинад — кусковой прессованный сахар, рафинадный сахар-песок и рафинадная пудра белого цвета, сладкие на вкус, без посторонних привкусов и запахов (с содержанием сахарозы не менее 99,9 %, редуцирующих веществ не более 0,03 %, влаги не более 0,2 %).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067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Сахар-рафинад подразделяют на: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62299"/>
            <a:ext cx="7020272" cy="409489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pPr algn="ctr"/>
            <a:r>
              <a:rPr lang="ru-RU" dirty="0"/>
              <a:t>прессованный кусковой (колотый и колотый со свойствами литого) - кусочки в форме параллелепипеда, массой 5,5; 7,5 или 15 г, толщиной соответственно 11 или 22 мм</a:t>
            </a:r>
            <a:r>
              <a:rPr lang="ru-RU" dirty="0" smtClean="0"/>
              <a:t>;</a:t>
            </a:r>
          </a:p>
          <a:p>
            <a:pPr marL="36576" indent="0" algn="ctr">
              <a:buNone/>
            </a:pPr>
            <a:endParaRPr lang="ru-RU" dirty="0" smtClean="0"/>
          </a:p>
          <a:p>
            <a:pPr algn="ctr"/>
            <a:r>
              <a:rPr lang="ru-RU" dirty="0" smtClean="0"/>
              <a:t>прессованный </a:t>
            </a:r>
            <a:r>
              <a:rPr lang="ru-RU" dirty="0"/>
              <a:t>быстрорастворимый - кусочки массой 5,5 и 5,9 г;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прессованный в мелкой расфасовке (дорожный) - кусочки правильной формы параллелепипеда, массой 7,5 г;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литой колотый - кусочки неправильной формы, массой от 5 до 60 г;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рафинированный сахар-песок - кристаллы сахарозы размером 0,2-4 мм;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рафинадная пудра - измельченные кристаллы размером не более 0,1 мм;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сахароза для шампанского - кристаллы размером 1,0-2,5 мм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4254500"/>
            <a:ext cx="285908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81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По органолептическим показателям сахар-рафинад должен соответствовать следующим требованиям: цвет белый, без пятен, допускается слегка голубоватый оттенок, вкус сухого сахара и водного раствора - сладкий, без посторонних вкусов и запахов, растворимость полная, раствор прозрачный, допускается едва уловимый голубоватый оттенок.</a:t>
            </a:r>
          </a:p>
          <a:p>
            <a:endParaRPr lang="ru-RU" dirty="0"/>
          </a:p>
          <a:p>
            <a:r>
              <a:rPr lang="ru-RU" dirty="0"/>
              <a:t>Физико-химические показатели в зависимости от вида сахара нормируются следующие: содержание влаги (0,1-0,4 %), сахарозы (не менее 99,9%), редуцирующих веществ (не более 0,03%), крошки (не более 1,0-2,5%), полная растворимость (не ранее 1-8 мин), крепость (не менее 15-40 в кгс/см2).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948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Стадии технологического процесса. Процесс получения сахара-песка на свеклосахарных заводах складывается из следующих стадий: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подача свеклы и очистка ее от примесей;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получение диффузионного сока из свекловичной стружки;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очистка диффузионного сока;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сгущение сока выпариванием;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варка </a:t>
            </a:r>
            <a:r>
              <a:rPr lang="ru-RU" dirty="0" err="1"/>
              <a:t>утфеля</a:t>
            </a:r>
            <a:r>
              <a:rPr lang="ru-RU" dirty="0"/>
              <a:t> и получение кристаллического сахара;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сушка, охлаждение и хранение сахара-песка.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3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Характеристика комплексов оборудования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7467600" cy="475252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Линия </a:t>
            </a:r>
            <a:r>
              <a:rPr lang="ru-RU" dirty="0"/>
              <a:t>начинается с комплекса оборудования для подготовки свеклы к производству, состоящего из свеклоподъемной установки, </a:t>
            </a:r>
            <a:r>
              <a:rPr lang="ru-RU" dirty="0" err="1"/>
              <a:t>гидротранспортера</a:t>
            </a:r>
            <a:r>
              <a:rPr lang="ru-RU" dirty="0"/>
              <a:t>, </a:t>
            </a:r>
            <a:r>
              <a:rPr lang="ru-RU" dirty="0" err="1"/>
              <a:t>песколовушки</a:t>
            </a:r>
            <a:r>
              <a:rPr lang="ru-RU" dirty="0"/>
              <a:t>, </a:t>
            </a:r>
            <a:r>
              <a:rPr lang="ru-RU" dirty="0" err="1"/>
              <a:t>ботволовушки</a:t>
            </a:r>
            <a:r>
              <a:rPr lang="ru-RU" dirty="0"/>
              <a:t>, камнеловушки и водоотделителя, а также свекломоечной машины.</a:t>
            </a:r>
          </a:p>
          <a:p>
            <a:endParaRPr lang="ru-RU" dirty="0"/>
          </a:p>
          <a:p>
            <a:r>
              <a:rPr lang="ru-RU" dirty="0"/>
              <a:t>Ведущий комплекс оборудования линии состоит из конвейера с магнитным сепаратором, свеклорезки, весов, диффузионной установки, шнекового пресса и сушилки для жома.</a:t>
            </a:r>
          </a:p>
          <a:p>
            <a:endParaRPr lang="ru-RU" dirty="0"/>
          </a:p>
          <a:p>
            <a:r>
              <a:rPr lang="ru-RU" dirty="0"/>
              <a:t>Следующий комплекс оборудования представляют фильтры с подогревательными устройствами, аппараты предварительной и основной дефекации, сатураторы, отстойники, </a:t>
            </a:r>
            <a:r>
              <a:rPr lang="ru-RU" dirty="0" err="1"/>
              <a:t>сульфитаторы</a:t>
            </a:r>
            <a:r>
              <a:rPr lang="ru-RU" dirty="0"/>
              <a:t> и фильтры.</a:t>
            </a:r>
          </a:p>
          <a:p>
            <a:endParaRPr lang="ru-RU" dirty="0"/>
          </a:p>
          <a:p>
            <a:r>
              <a:rPr lang="ru-RU" dirty="0"/>
              <a:t>Наиболее энергоемким комплексом оборудования линии является выпарная установка с концентратором, а также вакуум-аппараты, мешалки и центрифуги.</a:t>
            </a:r>
          </a:p>
          <a:p>
            <a:endParaRPr lang="ru-RU" dirty="0"/>
          </a:p>
          <a:p>
            <a:r>
              <a:rPr lang="ru-RU" dirty="0"/>
              <a:t>Завершающий комплекс оборудования линии состоит из </a:t>
            </a:r>
            <a:r>
              <a:rPr lang="ru-RU" dirty="0" err="1"/>
              <a:t>виброконвейера</a:t>
            </a:r>
            <a:r>
              <a:rPr lang="ru-RU" dirty="0"/>
              <a:t>, сушильно-охладительной установки и вибросита.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814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Машинно-аппаратурная схема линии производства сахара-песка из сахарной свеклы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079928" cy="4342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620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931224" cy="3171527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600" dirty="0"/>
              <a:t>Устройство и принцип действия линии. Сахарная свекла подается в завод из бурачной или с </a:t>
            </a:r>
            <a:r>
              <a:rPr lang="ru-RU" sz="5600" dirty="0" err="1"/>
              <a:t>кагатного</a:t>
            </a:r>
            <a:r>
              <a:rPr lang="ru-RU" sz="5600" dirty="0"/>
              <a:t> поля. По гидравлическому конвейеру она поступает к </a:t>
            </a:r>
            <a:r>
              <a:rPr lang="ru-RU" sz="5600" dirty="0" err="1"/>
              <a:t>свеклонасосам</a:t>
            </a:r>
            <a:r>
              <a:rPr lang="ru-RU" sz="5600" dirty="0"/>
              <a:t> и поднимается на высоту до 20 м. Дальнейшее перемещение ее для осуществления различных операций технологического процесса происходит самотеком. По длине гидравлического конвейера 1 (рис.) последовательно установлены </a:t>
            </a:r>
            <a:r>
              <a:rPr lang="ru-RU" sz="5600" dirty="0" err="1"/>
              <a:t>соломоботволовушки</a:t>
            </a:r>
            <a:r>
              <a:rPr lang="ru-RU" sz="5600" dirty="0"/>
              <a:t> 2, камнеловушки 4 и водоотделители 5. Это технологическое оборудование предназначено для отделения легких (солома, ботва) и тяжелых (песок, камни) примесей, а также для отделения транспортерно-моечной воды. Для интенсификации процесса улавливания соломы и ботвы в углубление 3 подается воздух. Сахарная свекла после водоотделителей поступает в моечную машину 6</a:t>
            </a:r>
            <a:r>
              <a:rPr lang="ru-RU" sz="5600" dirty="0" smtClean="0"/>
              <a:t>.</a:t>
            </a:r>
            <a:endParaRPr lang="ru-RU" sz="5600" dirty="0"/>
          </a:p>
          <a:p>
            <a:pPr algn="just"/>
            <a:r>
              <a:rPr lang="ru-RU" sz="5600" dirty="0"/>
              <a:t>Моечная машина предназначена для окончательной очистки свеклы (количество прилипшей земли составляет при ручной уборке 3...5 % свеклы, а при механизированной уборке комбайнами — 8... 10 </a:t>
            </a:r>
            <a:r>
              <a:rPr lang="ru-RU" sz="5600" dirty="0" smtClean="0"/>
              <a:t>%).</a:t>
            </a:r>
            <a:endParaRPr lang="ru-RU" sz="5600" dirty="0"/>
          </a:p>
          <a:p>
            <a:pPr algn="just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99210"/>
            <a:ext cx="7056783" cy="406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450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3226370"/>
          </a:xfrm>
        </p:spPr>
        <p:txBody>
          <a:bodyPr>
            <a:noAutofit/>
          </a:bodyPr>
          <a:lstStyle/>
          <a:p>
            <a:r>
              <a:rPr lang="ru-RU" sz="1200" dirty="0"/>
              <a:t>Количество воды, подаваемой на мойку свеклы, зависит от степени ее загрязненности, конструкции машины и в среднем составляет 60... 100 % к массе свеклы. В сточные воды гидравлического конвейера и моечной машины попадают отломившиеся хвостики свеклы, небольшие кусочки и мелкие корнеплоды (всего 1...3 % к массе свеклы), поэтому транспортерно-моечные воды предварительно направляются в сепаратор для отделения от них хвостиков и кусочков свеклы, которые после обработки поступают на ленточный конвейер 14.</a:t>
            </a:r>
            <a:br>
              <a:rPr lang="ru-RU" sz="1200" dirty="0"/>
            </a:br>
            <a:r>
              <a:rPr lang="ru-RU" sz="1200" dirty="0"/>
              <a:t>Отмытая сахарная свекла орошается чистой водой из специальных устройств 7, поднимается элеватором 8 и поступает на конвейер 9, где электромагнит 10 отделяет металлические предметы, случайно попавшие в свеклу. Затем свеклу взвешивают на весах 11 и из бункера 12 направляют в измельчающие машины-свеклорезки 13. Стружка должна быть ровной, упругой и без мезги, пластинчатого или ромбовидного сечения, толщиной 0,5... 1,0 мм.</a:t>
            </a:r>
            <a:br>
              <a:rPr lang="ru-RU" sz="1200" dirty="0"/>
            </a:br>
            <a:r>
              <a:rPr lang="ru-RU" sz="1200" dirty="0"/>
              <a:t>Свекловичная стружка из измельчающих машин с помощью ленточного конвейера 14, на котором установлены конвейерные весы, подается в диффузионную установку 15.</a:t>
            </a:r>
            <a:br>
              <a:rPr lang="ru-RU" sz="1200" dirty="0"/>
            </a:br>
            <a:r>
              <a:rPr lang="ru-RU" sz="1200" dirty="0"/>
              <a:t>Сахар, растворенный в свекловичном соке корнеплода, извлекается из клеток противоточной диффузией, при которой стружка поступает в головную часть агрегата и движется к хвостовой части, отдавая сахар путем диффузии в движущуюся навстречу </a:t>
            </a:r>
            <a:r>
              <a:rPr lang="ru-RU" sz="1200" dirty="0" err="1"/>
              <a:t>экстрагенту</a:t>
            </a:r>
            <a:r>
              <a:rPr lang="ru-RU" sz="1200" dirty="0"/>
              <a:t> </a:t>
            </a:r>
            <a:r>
              <a:rPr lang="ru-RU" sz="1200" dirty="0" err="1"/>
              <a:t>высолаживающую</a:t>
            </a:r>
            <a:r>
              <a:rPr lang="ru-RU" sz="1200" dirty="0"/>
              <a:t> воду. Из конца хвостовой части агрегата выводится стружка с малой концентрацией сахара, а </a:t>
            </a:r>
            <a:r>
              <a:rPr lang="ru-RU" sz="1200" dirty="0" err="1"/>
              <a:t>экстрагент</a:t>
            </a:r>
            <a:r>
              <a:rPr lang="ru-RU" sz="1200" dirty="0"/>
              <a:t>, обогащенный сахаром, выводится как диффузионный сок. Из 100 кг свеклы получают приблизительно 120 кг диффузионного сока. Жом отводится из диффузионных установок конвейером 16 в цех для прессования, сушки и брикетирования.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73016"/>
            <a:ext cx="5544616" cy="3198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32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648722"/>
            <a:ext cx="8352928" cy="3092645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ru-RU" dirty="0" smtClean="0"/>
              <a:t>Диффузионный </a:t>
            </a:r>
            <a:r>
              <a:rPr lang="ru-RU" dirty="0"/>
              <a:t>сок пропускается через фильтр 17, подогревается в устройстве 28 и направляется в аппараты предварительной и основной дефекации 27, где он очищается в результате коагуляции белков и красящих веществ и осаждения ряда анионов, дающих нерастворимые соли с ионом кальция, содержащимся в известковом молоке (раствор извести). Известковое молоко вводится в сок с помощью дозирующих устройств.</a:t>
            </a:r>
          </a:p>
          <a:p>
            <a:r>
              <a:rPr lang="ru-RU" dirty="0" err="1"/>
              <a:t>Дефекованный</a:t>
            </a:r>
            <a:r>
              <a:rPr lang="ru-RU" dirty="0"/>
              <a:t> сок подается в котел первой сатурации 26, где он дополнительно очищается путем адсорбции растворимых </a:t>
            </a:r>
            <a:r>
              <a:rPr lang="ru-RU" dirty="0" err="1"/>
              <a:t>несахаров</a:t>
            </a:r>
            <a:r>
              <a:rPr lang="ru-RU" dirty="0"/>
              <a:t> и особенно красящих веществ на поверхности частиц мелкого осадка СаС03, который образуется при пропускании диоксида углерода через </a:t>
            </a:r>
            <a:r>
              <a:rPr lang="ru-RU" dirty="0" err="1"/>
              <a:t>дефекованный</a:t>
            </a:r>
            <a:r>
              <a:rPr lang="ru-RU" dirty="0"/>
              <a:t> сок. Сок первой сатурации подается через подогреватель 25 в гравитационный отстойник 24. В отстойниках сок делится на две фракции: осветленную (80 % всего сока) и сгущенную суспензию, поступающую на вакуум-фильтры 23.</a:t>
            </a:r>
          </a:p>
          <a:p>
            <a:r>
              <a:rPr lang="ru-RU" dirty="0"/>
              <a:t>Фильтрованный сок первой сатурации направляется в аппараты второй сатурации 22, где из него удаляется известь в виде </a:t>
            </a:r>
            <a:r>
              <a:rPr lang="ru-RU" dirty="0" err="1"/>
              <a:t>СаСОз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3"/>
            <a:ext cx="6624735" cy="353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333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Основное сырье сахарного производства.</a:t>
            </a:r>
          </a:p>
          <a:p>
            <a:r>
              <a:rPr lang="ru-RU" dirty="0"/>
              <a:t>2. Ассортимент и требования к качеству сахара</a:t>
            </a:r>
            <a:endParaRPr lang="ru-RU" dirty="0" smtClean="0"/>
          </a:p>
          <a:p>
            <a:r>
              <a:rPr lang="ru-RU" dirty="0"/>
              <a:t>3</a:t>
            </a:r>
            <a:r>
              <a:rPr lang="ru-RU" dirty="0" smtClean="0"/>
              <a:t>. Технологический процесс получения сахара.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137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752844"/>
            <a:ext cx="8568952" cy="3105156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endParaRPr lang="en-US" dirty="0" smtClean="0"/>
          </a:p>
          <a:p>
            <a:r>
              <a:rPr lang="ru-RU" dirty="0" smtClean="0"/>
              <a:t>Сок </a:t>
            </a:r>
            <a:r>
              <a:rPr lang="ru-RU" dirty="0"/>
              <a:t>второй сатурации подается на фильтры 21. Соки сахарного производства приходится фильтровать несколько раз. В зависимости от цели фильтрования используются различные схемы процесса и фильтровальное оборудование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Отфильтрованный сок из фильтра 21 подается в котел сульфитации 20. Цель сульфитации — уменьшение цветности сока путем обработки его диоксидом серы, который получают при сжигании серы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err="1"/>
              <a:t>Сульфитированный</a:t>
            </a:r>
            <a:r>
              <a:rPr lang="ru-RU" dirty="0"/>
              <a:t> сок направляют на станцию фильтров 19, а затем транспортируют через подогреватели в первый корпус выпарной станции 18. Выпарные установки предназначены для последовательного сгущения очищенного сока второй сатурации до концентрации густого сиропа; при этом содержание сухих веществ в продукте увеличивается с 14... 16 % в первом корпусе до 65.. .70 % (сгущенный сироп) в последнем. Свежий пар поступает только в первый корпус, а последующие корпуса обогреваются соковым паром предыдущего корпуса. Площадь поверхности нагрева выпарной станции сахарного завода производительностью 5000 т свеклы в сутки составляет 10 000 м2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0"/>
            <a:ext cx="6120680" cy="375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905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147248" cy="2952328"/>
          </a:xfrm>
        </p:spPr>
        <p:txBody>
          <a:bodyPr>
            <a:normAutofit/>
          </a:bodyPr>
          <a:lstStyle/>
          <a:p>
            <a:r>
              <a:rPr lang="ru-RU" sz="1300" dirty="0"/>
              <a:t>Полученный сироп направляется в </a:t>
            </a:r>
            <a:r>
              <a:rPr lang="ru-RU" sz="1300" dirty="0" err="1"/>
              <a:t>сульфитатор</a:t>
            </a:r>
            <a:r>
              <a:rPr lang="ru-RU" sz="1300" dirty="0"/>
              <a:t> 29, а затем на станцию фильтрации 30. Фильтрованный сироп подогревается в подогревателе 31, откуда поступает в вакуум-аппараты первого продукта 32. Сироп в вакуум-аппаратах уваривается до </a:t>
            </a:r>
            <a:r>
              <a:rPr lang="ru-RU" sz="1300" dirty="0" err="1"/>
              <a:t>пересыщения</a:t>
            </a:r>
            <a:r>
              <a:rPr lang="ru-RU" sz="1300" dirty="0"/>
              <a:t>, сахар выделяется в виде кристаллов. Продукт, полученный после уваривания, называется </a:t>
            </a:r>
            <a:r>
              <a:rPr lang="ru-RU" sz="1300" dirty="0" err="1"/>
              <a:t>утфелем</a:t>
            </a:r>
            <a:r>
              <a:rPr lang="ru-RU" sz="1300" dirty="0"/>
              <a:t>. Он содержит около 7,5 % воды и около 55 % выкристаллизовавшегося сахара</a:t>
            </a:r>
            <a:r>
              <a:rPr lang="ru-RU" sz="1300" dirty="0" smtClean="0"/>
              <a:t>.</a:t>
            </a:r>
            <a:endParaRPr lang="ru-RU" sz="1300" dirty="0"/>
          </a:p>
          <a:p>
            <a:r>
              <a:rPr lang="ru-RU" sz="1300" dirty="0"/>
              <a:t>Сироп уваривают в периодически действующих вакуум-аппаратах. </a:t>
            </a:r>
            <a:r>
              <a:rPr lang="ru-RU" sz="1300" dirty="0" err="1"/>
              <a:t>Утфель</a:t>
            </a:r>
            <a:r>
              <a:rPr lang="ru-RU" sz="1300" dirty="0"/>
              <a:t> первой кристаллизации из вакуум-аппаратов поступает в приемную </a:t>
            </a:r>
            <a:r>
              <a:rPr lang="ru-RU" sz="1300" dirty="0" err="1"/>
              <a:t>утфелемешалку</a:t>
            </a:r>
            <a:r>
              <a:rPr lang="ru-RU" sz="1300" dirty="0"/>
              <a:t> 33, откуда его направляют в распределительную мешалку, а затем в центрифуги 34, где под действием центробежной силы кристаллы сахара отделяются от межкристальной жидкости. Эта жидкость называется первым оттеком. Чистота первого оттека 75...78 %, что значительно ниже чистоты </a:t>
            </a:r>
            <a:r>
              <a:rPr lang="ru-RU" sz="1300" dirty="0" err="1"/>
              <a:t>утфеля</a:t>
            </a:r>
            <a:r>
              <a:rPr lang="ru-RU" sz="1300" dirty="0" smtClean="0"/>
              <a:t>.</a:t>
            </a:r>
            <a:endParaRPr lang="ru-RU" sz="1300" dirty="0"/>
          </a:p>
          <a:p>
            <a:r>
              <a:rPr lang="ru-RU" sz="1300" dirty="0"/>
              <a:t>Чтобы получить из центрифуги белый сахар, его кристаллы промывают небольшим количеством горячей воды — пробеливают. При </a:t>
            </a:r>
            <a:r>
              <a:rPr lang="ru-RU" sz="1300" dirty="0" err="1"/>
              <a:t>пробеливании</a:t>
            </a:r>
            <a:r>
              <a:rPr lang="ru-RU" sz="1300" dirty="0"/>
              <a:t> часть сахара растворяется, поэтому из центрифуги отходит оттек более высокой чистоты — второй оттек</a:t>
            </a:r>
            <a:r>
              <a:rPr lang="ru-RU" sz="1300" dirty="0" smtClean="0"/>
              <a:t>.</a:t>
            </a:r>
            <a:endParaRPr lang="ru-RU" sz="13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8"/>
            <a:ext cx="5895833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609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4074824"/>
            <a:ext cx="7313240" cy="2769171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Второй и первый оттеки подают в вакуум-аппарат второй (последней) кристаллизации, где получают </a:t>
            </a:r>
            <a:r>
              <a:rPr lang="ru-RU" dirty="0" err="1"/>
              <a:t>утфель</a:t>
            </a:r>
            <a:r>
              <a:rPr lang="ru-RU" dirty="0"/>
              <a:t> второй кристаллизации, содержащий около 50 % кристаллического сахара. Этот </a:t>
            </a:r>
            <a:r>
              <a:rPr lang="ru-RU" dirty="0" err="1"/>
              <a:t>утфель</a:t>
            </a:r>
            <a:r>
              <a:rPr lang="ru-RU" dirty="0"/>
              <a:t> постепенно охлаждают до температуры 40 °С при перемешивании в </a:t>
            </a:r>
            <a:r>
              <a:rPr lang="ru-RU" dirty="0" err="1"/>
              <a:t>утфелемешалках</a:t>
            </a:r>
            <a:r>
              <a:rPr lang="ru-RU" dirty="0"/>
              <a:t> - кристаллизаторах. При этом дополнительно выкристаллизовывается еще некоторое количество сахара. Наконец, </a:t>
            </a:r>
            <a:r>
              <a:rPr lang="ru-RU" dirty="0" err="1"/>
              <a:t>утфель</a:t>
            </a:r>
            <a:r>
              <a:rPr lang="ru-RU" dirty="0"/>
              <a:t> второй кристаллизации направляется в центрифуги, где от кристаллов сахара отделяется меласса, которая является отходом сахарного производства, так как получение из нее сахара путем дальнейшего сгущения и кристаллизации нерентабельно. Желтый сахар второй кристаллизации рафинируют первым оттеком, полученный </a:t>
            </a:r>
            <a:r>
              <a:rPr lang="ru-RU" dirty="0" err="1"/>
              <a:t>утфель</a:t>
            </a:r>
            <a:r>
              <a:rPr lang="ru-RU" dirty="0"/>
              <a:t> направляется в распределительную мешалку, а затем в центрифуги. Полученный сахар растворяется, и сок поступает в линию производства.</a:t>
            </a:r>
          </a:p>
          <a:p>
            <a:r>
              <a:rPr lang="ru-RU" dirty="0"/>
              <a:t>Белый сахар, выгружаемый из центрифуг 34, имеет температуру 70 °С и влажность 0,5 % при </a:t>
            </a:r>
            <a:r>
              <a:rPr lang="ru-RU" dirty="0" err="1"/>
              <a:t>пробеливании</a:t>
            </a:r>
            <a:r>
              <a:rPr lang="ru-RU" dirty="0"/>
              <a:t> паром или влажность 1,5 % при </a:t>
            </a:r>
            <a:r>
              <a:rPr lang="ru-RU" dirty="0" err="1"/>
              <a:t>пробеливании</a:t>
            </a:r>
            <a:r>
              <a:rPr lang="ru-RU" dirty="0"/>
              <a:t> водой. Он попадает на </a:t>
            </a:r>
            <a:r>
              <a:rPr lang="ru-RU" dirty="0" err="1"/>
              <a:t>виброконвейер</a:t>
            </a:r>
            <a:r>
              <a:rPr lang="ru-RU" dirty="0"/>
              <a:t> 35 и транспортируется в сушильно-охладительную установку 36.</a:t>
            </a:r>
          </a:p>
          <a:p>
            <a:r>
              <a:rPr lang="ru-RU" dirty="0"/>
              <a:t>После сушки сахар-песок поступает на весовой ленточный конвейер 37 и далее на вибросито 38. Комочки сахара отделяются, растворяются и возвращаются в продуктовый цех.</a:t>
            </a:r>
          </a:p>
          <a:p>
            <a:r>
              <a:rPr lang="ru-RU" dirty="0"/>
              <a:t>Товарный сахар-песок поступает в силосные башни 39 (склады длительного хранения).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061"/>
            <a:ext cx="6408712" cy="39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527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Существуют различные виды сахаров, отличающиеся по своему химическому составу и физико-химическим свойствам. В общем, все виды сахаров делятся на две основные группы: моносахариды и дисахариды. К моносахаридам принадлежат те виды Сахаров, которые имеют шесть углеродных атомов в молекуле (С6Н12О6), к дисахаридам (C12H32O11) - те, которые имеют удвоенное количество, т. е. двенадцать углеродных атомов. К последним относится свекловичный или тростниковый сахар, к моносахаридам - виноградный и фруктовый. </a:t>
            </a:r>
          </a:p>
        </p:txBody>
      </p:sp>
    </p:spTree>
    <p:extLst>
      <p:ext uri="{BB962C8B-B14F-4D97-AF65-F5344CB8AC3E}">
        <p14:creationId xmlns:p14="http://schemas.microsoft.com/office/powerpoint/2010/main" val="237187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467600" cy="5361459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Свекловичный сахар [тростниковый сахар, сахароза, обыкновенный сахар (С12Н22О11) находится в стволе и корне растений (виноградный и фруктовый сахар находятся преимущественно в сладких фруктах). Свекловичный сахар плавится при 160° и затвердевает при охлаждении в аморфную массу (ячменный сахар, конфеты), которая после некоторого времени снова становится кристаллической. Нагретый до 190-200°, он превращается в карамель - сахарный кулер. Тростниковый сахар вращает плоскость поляризации вправо. Раствора </a:t>
            </a:r>
            <a:r>
              <a:rPr lang="ru-RU" dirty="0" err="1"/>
              <a:t>Феллинга</a:t>
            </a:r>
            <a:r>
              <a:rPr lang="ru-RU" dirty="0"/>
              <a:t> он не восстанавливает. </a:t>
            </a:r>
          </a:p>
          <a:p>
            <a:r>
              <a:rPr lang="ru-RU" dirty="0"/>
              <a:t> </a:t>
            </a:r>
            <a:r>
              <a:rPr lang="ru-RU" dirty="0" err="1"/>
              <a:t>Феллингову</a:t>
            </a:r>
            <a:r>
              <a:rPr lang="ru-RU" dirty="0"/>
              <a:t> жидкость получают смешиванием раствора 36.64 г медного купороса в 100 см3 воды и раствора 200 г сегнетовой соли в 600 см3 раствора едкого натра (уд. в. 1.12). Полученную смесь растворов доводят до 1 л разведением водой. </a:t>
            </a:r>
          </a:p>
          <a:p>
            <a:r>
              <a:rPr lang="ru-RU" dirty="0"/>
              <a:t>     Виноградный сахар (глюкоза, декстроза С6Н12О6) имеется во многих сладких фруктах, меде; кристаллизуется с 1 молекулой воды: при 86° - он безводен, при 146° - плавится. Тростниковый сахар вдвое слаще виноградного. Виноградный сахар вращает плоскость поляризации вправо и, принадлежа к моносахаридам, восстанавливает раствор </a:t>
            </a:r>
            <a:r>
              <a:rPr lang="ru-RU" dirty="0" err="1"/>
              <a:t>Феллинга</a:t>
            </a:r>
            <a:r>
              <a:rPr lang="ru-RU" dirty="0"/>
              <a:t>. </a:t>
            </a:r>
          </a:p>
          <a:p>
            <a:r>
              <a:rPr lang="ru-RU" dirty="0"/>
              <a:t>     Обрабатывая крахмал кислотами, можно получить крахмальный сироп, состоящий из виноградного сахара. Этим способом получения виноградного сахара часто пользуются при фальсификации меда, мармелада, засахаренных фруктов и т. д. </a:t>
            </a:r>
          </a:p>
        </p:txBody>
      </p:sp>
    </p:spTree>
    <p:extLst>
      <p:ext uri="{BB962C8B-B14F-4D97-AF65-F5344CB8AC3E}">
        <p14:creationId xmlns:p14="http://schemas.microsoft.com/office/powerpoint/2010/main" val="34534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5649491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Фруктовый сахар (фруктоза, левулеза, C6H12O6) встречается также в сладких фруктах и меде. Он кристаллизуется лишь с трудом в кристаллах, имеющих состав 2С6Н12О6 + Н2О; в большинстве случаев он образует расплывающиеся массы, легче растворимые в винном спирту, чем виноградный сахар, и с трудом растворимые в воде. Фруктовый сахар вращает плоскость поляризации влево, принадлежит также к моносахаридам и восстанавливает раствор </a:t>
            </a:r>
            <a:r>
              <a:rPr lang="ru-RU" dirty="0" err="1"/>
              <a:t>Феллинга</a:t>
            </a:r>
            <a:r>
              <a:rPr lang="ru-RU" dirty="0"/>
              <a:t>. </a:t>
            </a:r>
          </a:p>
          <a:p>
            <a:r>
              <a:rPr lang="ru-RU" dirty="0"/>
              <a:t>     Инвертированный сахар является тем смешанным видом сахара, который входит в пчелиный мед, как главная основная часть его, и который в чистом виде представляет собой смесь равных частей виноградного и фруктового сахара. Инвертированный сахар вращает плоскость поляризации влево, так как находящийся в нем фруктовый сахар вращает влево сильней, чем виноградный - вправо. Наличие этих двух Сахаров в инвертированном сахаре обусловливает восстановление раствора </a:t>
            </a:r>
            <a:r>
              <a:rPr lang="ru-RU" dirty="0" err="1"/>
              <a:t>Феллинга</a:t>
            </a:r>
            <a:r>
              <a:rPr lang="ru-RU" dirty="0"/>
              <a:t>. При помощи поляризационного аппарата можно точно определить - как, далеко зашел процесс инвертирования свекловичного сахара, сколько осталось его еще не разложенным.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46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5554960" cy="640871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Зеленую патоку также уваривают в вакуум-аппаратах и получают </a:t>
            </a:r>
            <a:r>
              <a:rPr lang="ru-RU" dirty="0" err="1"/>
              <a:t>утфель</a:t>
            </a:r>
            <a:r>
              <a:rPr lang="ru-RU" dirty="0"/>
              <a:t> второй кристаллизации. Если содержание сахара в патоке </a:t>
            </a:r>
            <a:r>
              <a:rPr lang="ru-RU" dirty="0" err="1"/>
              <a:t>утфеля</a:t>
            </a:r>
            <a:r>
              <a:rPr lang="ru-RU" dirty="0"/>
              <a:t> второй кристаллизации остается высоким, то из нее получают </a:t>
            </a:r>
            <a:r>
              <a:rPr lang="ru-RU" dirty="0" err="1"/>
              <a:t>утфель</a:t>
            </a:r>
            <a:r>
              <a:rPr lang="ru-RU" dirty="0"/>
              <a:t> третьей кристаллизации. Патоку </a:t>
            </a:r>
            <a:r>
              <a:rPr lang="ru-RU" dirty="0" err="1"/>
              <a:t>утфеля</a:t>
            </a:r>
            <a:r>
              <a:rPr lang="ru-RU" dirty="0"/>
              <a:t> последней кристаллизации - мелассу - используют для получения этилового спирта, лимонной кислоты, аминокислот и для других целей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36576" indent="0">
              <a:buNone/>
            </a:pPr>
            <a:endParaRPr lang="ru-RU" dirty="0"/>
          </a:p>
          <a:p>
            <a:r>
              <a:rPr lang="ru-RU" dirty="0"/>
              <a:t>Полученный сахар из центрифуг поступает на сушку. Затем его пропускают через магнитный улавливатель, сортируют и упаковывают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092" y="1520172"/>
            <a:ext cx="345638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9753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"/>
            <a:ext cx="7467600" cy="422108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/>
              <a:t>Получают сахар-рафинад из сахара-песка. Для производства используют чистый свекловичный сахар-песок и тростниковый сахар-сырец. Его растворяют в горячей воде до густоты сиропа. Затем обрабатывают адсорбентами, ионитами (искусственные смолы) и фильтруют. Профильтрованный сироп поступает в вакуум-аппараты, где его сгущают до </a:t>
            </a:r>
            <a:r>
              <a:rPr lang="ru-RU" dirty="0" err="1"/>
              <a:t>утфеля</a:t>
            </a:r>
            <a:r>
              <a:rPr lang="ru-RU" dirty="0"/>
              <a:t> и центрифугируют. Чтобы обеспечить белизну рафинадного </a:t>
            </a:r>
            <a:r>
              <a:rPr lang="ru-RU" dirty="0" err="1"/>
              <a:t>утфеля</a:t>
            </a:r>
            <a:r>
              <a:rPr lang="ru-RU" dirty="0"/>
              <a:t>, в него добавляют суспензию ультрамарина (краситель синего цвета</a:t>
            </a:r>
            <a:r>
              <a:rPr lang="ru-RU" dirty="0" smtClean="0"/>
              <a:t>).</a:t>
            </a:r>
            <a:endParaRPr lang="ru-RU" dirty="0"/>
          </a:p>
          <a:p>
            <a:pPr algn="just"/>
            <a:r>
              <a:rPr lang="ru-RU" dirty="0"/>
              <a:t>Производят сахар-рафинад литой и прессованный. При получении литого сахара-рафинада горячий </a:t>
            </a:r>
            <a:r>
              <a:rPr lang="ru-RU" dirty="0" err="1"/>
              <a:t>утфель</a:t>
            </a:r>
            <a:r>
              <a:rPr lang="ru-RU" dirty="0"/>
              <a:t> заливают в конусообразные формы высотой 60 м, медленно охлаждают, сверху поливают </a:t>
            </a:r>
            <a:r>
              <a:rPr lang="ru-RU" dirty="0" err="1"/>
              <a:t>клерсом</a:t>
            </a:r>
            <a:r>
              <a:rPr lang="ru-RU" dirty="0"/>
              <a:t> (насыщенный раствор чистого сахара). При этом клере по мере вытекания из нижней части формы смывает с кристаллов сахарозы патоку и уносит ее остатки. Промывку </a:t>
            </a:r>
            <a:r>
              <a:rPr lang="ru-RU" dirty="0" err="1"/>
              <a:t>клерсом</a:t>
            </a:r>
            <a:r>
              <a:rPr lang="ru-RU" dirty="0"/>
              <a:t> проводят несколько раз. Затем сахар сушат, выбивают из форм и раскалывают на куски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/>
              <a:t>Процесс изготовления литого сахара-рафинада довольно трудоемкий. Чаще производят прессованный сахар-рафинад. При его производстве </a:t>
            </a:r>
            <a:r>
              <a:rPr lang="ru-RU" dirty="0" err="1"/>
              <a:t>утфель</a:t>
            </a:r>
            <a:r>
              <a:rPr lang="ru-RU" dirty="0"/>
              <a:t> пробеливают в центрифугах. Полученную рафинадную кашку (2 % влаги) прессуют. Спрессованные бруски высушивают и после охлаждения раскалывают на куски правильной формы. Путем регулирования влажности рафинадной кашки можно изменять прочность сахара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/>
              <a:t>Для получения рафинада прессованного со свойствами литого в рафинадной кашке оставляют больше влаги (3-3,5%), для быстрорастворимого, наоборот, меньше (1,5%).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067" y="4005065"/>
            <a:ext cx="4829521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426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Ассортимент и требования к качеству сахара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just">
              <a:buNone/>
            </a:pPr>
            <a:endParaRPr lang="ru-RU" dirty="0" smtClean="0"/>
          </a:p>
          <a:p>
            <a:pPr marL="36576" indent="0" algn="just">
              <a:buNone/>
            </a:pPr>
            <a:r>
              <a:rPr lang="ru-RU" dirty="0" smtClean="0"/>
              <a:t>Сахар-песок </a:t>
            </a:r>
            <a:r>
              <a:rPr lang="ru-RU" dirty="0"/>
              <a:t>представляет собой сыпучий продукт, состоящий из кристаллов размером от 0,2 до 2,5 мм, с ясно выраженными гранями. Он должен быть нелипким и сухим на ощупь, белого цвета с блеском, сладкого вкуса, без посторонних привкусов и запахов.</a:t>
            </a:r>
          </a:p>
        </p:txBody>
      </p:sp>
    </p:spTree>
    <p:extLst>
      <p:ext uri="{BB962C8B-B14F-4D97-AF65-F5344CB8AC3E}">
        <p14:creationId xmlns:p14="http://schemas.microsoft.com/office/powerpoint/2010/main" val="1582339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931224" cy="586551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ru-RU" dirty="0"/>
              <a:t>Растворимость в воде полная, раствор должен быть прозрачным. Влажность сахара-песка должна быть не более 0,14 %, содержание сахарозы - не менее 99,75, редуцирующих веществ - не более 0,05 (на сухое вещество), золы - не более 0,03 %, цветность в единицах </a:t>
            </a:r>
            <a:r>
              <a:rPr lang="ru-RU" dirty="0" err="1"/>
              <a:t>Штаммера</a:t>
            </a:r>
            <a:r>
              <a:rPr lang="ru-RU" dirty="0"/>
              <a:t> - не более 0,8.</a:t>
            </a:r>
          </a:p>
          <a:p>
            <a:endParaRPr lang="ru-RU" dirty="0"/>
          </a:p>
          <a:p>
            <a:pPr marL="36576" indent="0">
              <a:buNone/>
            </a:pPr>
            <a:r>
              <a:rPr lang="ru-RU" dirty="0" smtClean="0"/>
              <a:t>В </a:t>
            </a:r>
            <a:r>
              <a:rPr lang="ru-RU" dirty="0"/>
              <a:t>сахаре, используемом для промышленной переработки, допускается содержание сахарозы (на сухое вещество) не менее 99,55 %, редуцирующих веществ - не более 0,065, золы - не более 0,05, влажность - не более 0,15 %.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7190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4F4F4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50</TotalTime>
  <Words>2390</Words>
  <Application>Microsoft Office PowerPoint</Application>
  <PresentationFormat>Экран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Технология сахарного производства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Ассортимент и требования к качеству сахара</vt:lpstr>
      <vt:lpstr>Презентация PowerPoint</vt:lpstr>
      <vt:lpstr>Презентация PowerPoint</vt:lpstr>
      <vt:lpstr>Сахарная промышленность выпускает следующие виды сахара: </vt:lpstr>
      <vt:lpstr>Сахар-рафинад подразделяют на: </vt:lpstr>
      <vt:lpstr>Презентация PowerPoint</vt:lpstr>
      <vt:lpstr>Стадии технологического процесса. Процесс получения сахара-песка на свеклосахарных заводах складывается из следующих стадий: </vt:lpstr>
      <vt:lpstr>Характеристика комплексов оборудования</vt:lpstr>
      <vt:lpstr>Машинно-аппаратурная схема линии производства сахара-песка из сахарной свеклы </vt:lpstr>
      <vt:lpstr>Презентация PowerPoint</vt:lpstr>
      <vt:lpstr>Количество воды, подаваемой на мойку свеклы, зависит от степени ее загрязненности, конструкции машины и в среднем составляет 60... 100 % к массе свеклы. В сточные воды гидравлического конвейера и моечной машины попадают отломившиеся хвостики свеклы, небольшие кусочки и мелкие корнеплоды (всего 1...3 % к массе свеклы), поэтому транспортерно-моечные воды предварительно направляются в сепаратор для отделения от них хвостиков и кусочков свеклы, которые после обработки поступают на ленточный конвейер 14. Отмытая сахарная свекла орошается чистой водой из специальных устройств 7, поднимается элеватором 8 и поступает на конвейер 9, где электромагнит 10 отделяет металлические предметы, случайно попавшие в свеклу. Затем свеклу взвешивают на весах 11 и из бункера 12 направляют в измельчающие машины-свеклорезки 13. Стружка должна быть ровной, упругой и без мезги, пластинчатого или ромбовидного сечения, толщиной 0,5... 1,0 мм. Свекловичная стружка из измельчающих машин с помощью ленточного конвейера 14, на котором установлены конвейерные весы, подается в диффузионную установку 15. Сахар, растворенный в свекловичном соке корнеплода, извлекается из клеток противоточной диффузией, при которой стружка поступает в головную часть агрегата и движется к хвостовой части, отдавая сахар путем диффузии в движущуюся навстречу экстрагенту высолаживающую воду. Из конца хвостовой части агрегата выводится стружка с малой концентрацией сахара, а экстрагент, обогащенный сахаром, выводится как диффузионный сок. Из 100 кг свеклы получают приблизительно 120 кг диффузионного сока. Жом отводится из диффузионных установок конвейером 16 в цех для прессования, сушки и брикетирования.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2011-11-05T16:43:50Z</dcterms:created>
  <dcterms:modified xsi:type="dcterms:W3CDTF">2011-12-12T15:33:45Z</dcterms:modified>
</cp:coreProperties>
</file>